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56" r:id="rId2"/>
    <p:sldId id="313" r:id="rId3"/>
    <p:sldId id="314" r:id="rId4"/>
    <p:sldId id="315" r:id="rId5"/>
    <p:sldId id="318" r:id="rId6"/>
    <p:sldId id="319" r:id="rId7"/>
    <p:sldId id="320" r:id="rId8"/>
    <p:sldId id="316" r:id="rId9"/>
    <p:sldId id="321" r:id="rId10"/>
    <p:sldId id="322" r:id="rId11"/>
    <p:sldId id="317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299" r:id="rId21"/>
    <p:sldId id="31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99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F4DE-4CBD-4180-AAFF-C5DDCBEE7A7D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F72D-ECDA-4151-9D2C-735DC4CC81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6794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03990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63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60846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69965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9576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984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5324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91445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6782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3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095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615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9415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52286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3081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9073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384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85DB86-1999-440C-8389-1068B16CE076}" type="datetimeFigureOut">
              <a:rPr lang="ru-RU" smtClean="0"/>
              <a:pPr/>
              <a:t>22.02.2024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7CADF0-6245-47BA-B915-FE33D9A88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929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nlUgZa8nmI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n.gov.ua/ua/npa/pro-zatverdzhennya-metodichnih-rekomendacij-shodo-ocinyuvannya-navchalnih-dosyagnen-uchniv-5-6-klasiv-yaki-zdobuvayut-osvitu-vidpovidno-do-novogo-derzhavnogo-standartu-bazovoyi-serednoyi-osviti" TargetMode="External"/><Relationship Id="rId2" Type="http://schemas.openxmlformats.org/officeDocument/2006/relationships/hyperlink" Target="https://zakon.rada.gov.ua/rada/show/v0813729-2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s://ispukr.org.ua/?p=5102" TargetMode="External"/><Relationship Id="rId4" Type="http://schemas.openxmlformats.org/officeDocument/2006/relationships/hyperlink" Target="https://imzo.gov.ua/osvita/zagalno-serednya-osvita/navchalno-metodychne-zabezpechennya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DE0AEC8-54EB-442E-9BE9-E2DA4F9C01B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40000"/>
                <a:lumOff val="60000"/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71601" y="1212912"/>
            <a:ext cx="9906000" cy="44321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EE3256-501D-4725-93F6-368272087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2600" y="2252131"/>
            <a:ext cx="9403080" cy="1515533"/>
          </a:xfrm>
        </p:spPr>
        <p:txBody>
          <a:bodyPr/>
          <a:lstStyle/>
          <a:p>
            <a:r>
              <a:rPr lang="uk-UA" sz="4800" b="1" u="sng" dirty="0" smtClean="0">
                <a:solidFill>
                  <a:schemeClr val="tx1"/>
                </a:solidFill>
              </a:rPr>
              <a:t>Методична студія</a:t>
            </a:r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Система оцінювання – ресурс для розвитку особистості.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91B5C73-A543-4742-961D-128CEFDC2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" y="4267197"/>
            <a:ext cx="10454640" cy="1320802"/>
          </a:xfrm>
        </p:spPr>
        <p:txBody>
          <a:bodyPr>
            <a:normAutofit/>
          </a:bodyPr>
          <a:lstStyle/>
          <a:p>
            <a:pPr marL="0" lvl="8" algn="r">
              <a:spcBef>
                <a:spcPts val="0"/>
              </a:spcBef>
              <a:spcAft>
                <a:spcPts val="0"/>
              </a:spcAft>
            </a:pPr>
            <a:r>
              <a:rPr lang="uk-UA" sz="2000" b="1" dirty="0" smtClean="0">
                <a:solidFill>
                  <a:schemeClr val="tx1"/>
                </a:solidFill>
              </a:rPr>
              <a:t>Підготувала  вчитель-дефектолог Кабанець М.П.,</a:t>
            </a:r>
          </a:p>
          <a:p>
            <a:pPr marL="0" lvl="8" algn="r">
              <a:spcBef>
                <a:spcPts val="0"/>
              </a:spcBef>
              <a:spcAft>
                <a:spcPts val="0"/>
              </a:spcAft>
            </a:pPr>
            <a:r>
              <a:rPr lang="uk-UA" sz="2000" b="1" dirty="0" smtClean="0">
                <a:solidFill>
                  <a:schemeClr val="tx1"/>
                </a:solidFill>
              </a:rPr>
              <a:t>  вища кв. категорія,  пед. звання </a:t>
            </a:r>
            <a:r>
              <a:rPr lang="uk-UA" sz="2000" b="1" dirty="0" err="1" smtClean="0">
                <a:solidFill>
                  <a:schemeClr val="tx1"/>
                </a:solidFill>
              </a:rPr>
              <a:t>“старший</a:t>
            </a:r>
            <a:r>
              <a:rPr lang="uk-UA" sz="2000" b="1" dirty="0" smtClean="0">
                <a:solidFill>
                  <a:schemeClr val="tx1"/>
                </a:solidFill>
              </a:rPr>
              <a:t> </a:t>
            </a:r>
            <a:r>
              <a:rPr lang="uk-UA" sz="2000" b="1" dirty="0" err="1" smtClean="0">
                <a:solidFill>
                  <a:schemeClr val="tx1"/>
                </a:solidFill>
              </a:rPr>
              <a:t>учитель</a:t>
            </a:r>
            <a:r>
              <a:rPr lang="uk-UA" sz="1600" b="1" dirty="0" err="1" smtClean="0"/>
              <a:t>”</a:t>
            </a:r>
            <a:r>
              <a:rPr lang="uk-UA" sz="1600" b="1" dirty="0" smtClean="0"/>
              <a:t>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271195"/>
            <a:ext cx="7726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Парасковіївська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спеціальна школа №40 Донецької обласної ради</a:t>
            </a:r>
            <a:endParaRPr lang="ru-RU" dirty="0"/>
          </a:p>
        </p:txBody>
      </p:sp>
      <p:pic>
        <p:nvPicPr>
          <p:cNvPr id="7" name="Picture 3" descr="C:\Users\User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25025" y="5010150"/>
            <a:ext cx="2466975" cy="1847850"/>
          </a:xfrm>
          <a:prstGeom prst="rect">
            <a:avLst/>
          </a:prstGeom>
          <a:noFill/>
        </p:spPr>
      </p:pic>
      <p:pic>
        <p:nvPicPr>
          <p:cNvPr id="1026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786890" cy="17868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0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261784" y="644844"/>
            <a:ext cx="8930216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400" b="1" dirty="0">
                <a:solidFill>
                  <a:srgbClr val="7030A0"/>
                </a:solidFill>
              </a:rPr>
              <a:t>У закладі освіти впроваджується система формувального оцінювання</a:t>
            </a:r>
            <a:endParaRPr lang="ru-RU" altLang="ru-RU" sz="2400" b="1" dirty="0">
              <a:solidFill>
                <a:srgbClr val="7030A0"/>
              </a:solidFill>
            </a:endParaRPr>
          </a:p>
          <a:p>
            <a:pPr algn="ctr"/>
            <a:endParaRPr lang="ru-RU" alt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6997" y="512763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2: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8517" y="1570038"/>
            <a:ext cx="10081683" cy="30777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i="1" dirty="0">
                <a:solidFill>
                  <a:srgbClr val="FF0000"/>
                </a:solidFill>
              </a:rPr>
              <a:t>     Особливості формувального оцінювання</a:t>
            </a:r>
            <a:r>
              <a:rPr lang="uk-UA" sz="2000" b="1" dirty="0">
                <a:solidFill>
                  <a:srgbClr val="FF0000"/>
                </a:solidFill>
              </a:rPr>
              <a:t>:</a:t>
            </a:r>
          </a:p>
          <a:p>
            <a:pPr>
              <a:defRPr/>
            </a:pPr>
            <a:endParaRPr lang="ru-RU" sz="12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/>
              <a:t>націлене на визначення індивідуальних досягнень кожного учня;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/>
              <a:t>широко використовує описове оцінювання;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/>
              <a:t>забезпечує зворотний зв’язок – отримання інформації про те, чого учні навчилися, а також про те, як учитель реалізував поставлені навчальні цілі;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/>
              <a:t>визначає вектор навчання: виконавши завдання, учні дізнаються про те, якого рівня вони наразі досягли і в якому напрямку їм потрібно рухатися далі.</a:t>
            </a:r>
            <a:endParaRPr lang="ru-RU" sz="2000" b="1" dirty="0"/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endParaRPr lang="ru-RU" dirty="0"/>
          </a:p>
        </p:txBody>
      </p:sp>
      <p:pic>
        <p:nvPicPr>
          <p:cNvPr id="6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10640" cy="131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53"/>
          <p:cNvSpPr>
            <a:spLocks noChangeArrowheads="1"/>
          </p:cNvSpPr>
          <p:nvPr/>
        </p:nvSpPr>
        <p:spPr bwMode="auto">
          <a:xfrm>
            <a:off x="1583267" y="588963"/>
            <a:ext cx="7628467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/>
          <a:lstStyle/>
          <a:p>
            <a:pPr lvl="1"/>
            <a:r>
              <a:rPr lang="uk-UA" altLang="ru-RU" sz="2000" b="1">
                <a:solidFill>
                  <a:srgbClr val="FF0000"/>
                </a:solidFill>
                <a:latin typeface="Times New Roman" pitchFamily="18" charset="0"/>
              </a:rPr>
              <a:t>Система оцінювання здобувачів освіти</a:t>
            </a:r>
            <a:endParaRPr lang="ru-RU" altLang="ru-RU" sz="2000" b="1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altLang="ru-RU" sz="1600">
              <a:solidFill>
                <a:schemeClr val="hlink"/>
              </a:solidFill>
            </a:endParaRPr>
          </a:p>
        </p:txBody>
      </p:sp>
      <p:sp>
        <p:nvSpPr>
          <p:cNvPr id="27651" name="AutoShape 53"/>
          <p:cNvSpPr>
            <a:spLocks noGrp="1" noChangeArrowheads="1"/>
          </p:cNvSpPr>
          <p:nvPr>
            <p:ph idx="1"/>
          </p:nvPr>
        </p:nvSpPr>
        <p:spPr>
          <a:xfrm>
            <a:off x="2724151" y="1563688"/>
            <a:ext cx="8856133" cy="164941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>
            <a:normAutofit fontScale="92500" lnSpcReduction="10000"/>
          </a:bodyPr>
          <a:lstStyle/>
          <a:p>
            <a:pPr marL="82550" indent="0">
              <a:buFont typeface="Wingdings 2" pitchFamily="18" charset="2"/>
              <a:buNone/>
            </a:pPr>
            <a:r>
              <a:rPr lang="uk-UA" altLang="ru-RU" sz="2000" b="1" dirty="0" smtClean="0">
                <a:solidFill>
                  <a:srgbClr val="660033"/>
                </a:solidFill>
                <a:latin typeface="Times New Roman" pitchFamily="18" charset="0"/>
              </a:rPr>
              <a:t>Вимога 3:     </a:t>
            </a:r>
            <a:r>
              <a:rPr lang="uk-UA" altLang="ru-RU" sz="2000" b="1" dirty="0" smtClean="0"/>
              <a:t>Спрямованість системи</a:t>
            </a:r>
            <a:r>
              <a:rPr lang="uk-UA" altLang="ru-RU" sz="2000" b="1" i="1" dirty="0" smtClean="0"/>
              <a:t> </a:t>
            </a:r>
            <a:r>
              <a:rPr lang="uk-UA" altLang="ru-RU" sz="2000" b="1" dirty="0" smtClean="0"/>
              <a:t>оцінювання на </a:t>
            </a:r>
          </a:p>
          <a:p>
            <a:pPr marL="82550" indent="0">
              <a:buFont typeface="Wingdings 2" pitchFamily="18" charset="2"/>
              <a:buNone/>
            </a:pPr>
            <a:r>
              <a:rPr lang="uk-UA" altLang="ru-RU" sz="2000" b="1" dirty="0" smtClean="0"/>
              <a:t>                            формування у здобувачів освіти </a:t>
            </a:r>
          </a:p>
          <a:p>
            <a:pPr marL="82550" indent="0">
              <a:buFont typeface="Wingdings 2" pitchFamily="18" charset="2"/>
              <a:buNone/>
            </a:pPr>
            <a:r>
              <a:rPr lang="uk-UA" altLang="ru-RU" sz="2000" b="1" dirty="0" smtClean="0"/>
              <a:t>                            відповідальності за результати свого </a:t>
            </a:r>
          </a:p>
          <a:p>
            <a:pPr marL="82550" indent="0">
              <a:buFont typeface="Wingdings 2" pitchFamily="18" charset="2"/>
              <a:buNone/>
            </a:pPr>
            <a:r>
              <a:rPr lang="uk-UA" altLang="ru-RU" sz="2000" b="1" dirty="0" smtClean="0"/>
              <a:t>                            навчання, здатності до </a:t>
            </a:r>
            <a:r>
              <a:rPr lang="uk-UA" altLang="ru-RU" sz="2000" b="1" dirty="0" err="1" smtClean="0"/>
              <a:t>самооцінювання</a:t>
            </a:r>
            <a:endParaRPr lang="ru-RU" altLang="ru-RU" sz="2000" b="1" dirty="0" smtClean="0"/>
          </a:p>
        </p:txBody>
      </p:sp>
      <p:sp>
        <p:nvSpPr>
          <p:cNvPr id="27652" name="AutoShape 58"/>
          <p:cNvSpPr>
            <a:spLocks noChangeArrowheads="1"/>
          </p:cNvSpPr>
          <p:nvPr/>
        </p:nvSpPr>
        <p:spPr bwMode="auto">
          <a:xfrm rot="5400000">
            <a:off x="1705769" y="1388799"/>
            <a:ext cx="1084263" cy="51646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13 h 21600"/>
              <a:gd name="T20" fmla="*/ 18525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Text Box 1"/>
          <p:cNvSpPr txBox="1">
            <a:spLocks noChangeArrowheads="1"/>
          </p:cNvSpPr>
          <p:nvPr/>
        </p:nvSpPr>
        <p:spPr bwMode="auto">
          <a:xfrm>
            <a:off x="2019300" y="3932238"/>
            <a:ext cx="4095751" cy="208756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624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1600" b="1" dirty="0">
                <a:solidFill>
                  <a:srgbClr val="FF0000"/>
                </a:solidFill>
              </a:rPr>
              <a:t>КРИТЕРІЙ 1:</a:t>
            </a: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b="1" dirty="0">
                <a:latin typeface="Corbel" pitchFamily="34" charset="0"/>
              </a:rPr>
              <a:t>Заклад освіти сприяє формуванню у здобувачів освіти відповідального ставлення до результатів навчання</a:t>
            </a:r>
            <a:endParaRPr lang="uk-UA" altLang="ru-RU" sz="800" b="1" dirty="0">
              <a:solidFill>
                <a:srgbClr val="FF0000"/>
              </a:solidFill>
            </a:endParaRPr>
          </a:p>
        </p:txBody>
      </p:sp>
      <p:sp>
        <p:nvSpPr>
          <p:cNvPr id="27654" name="Text Box 1"/>
          <p:cNvSpPr txBox="1">
            <a:spLocks noChangeArrowheads="1"/>
          </p:cNvSpPr>
          <p:nvPr/>
        </p:nvSpPr>
        <p:spPr bwMode="auto">
          <a:xfrm>
            <a:off x="7823201" y="3959226"/>
            <a:ext cx="3340100" cy="20621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24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1600" b="1" dirty="0">
                <a:solidFill>
                  <a:srgbClr val="FF0000"/>
                </a:solidFill>
              </a:rPr>
              <a:t>КРИТЕРІЙ 2:</a:t>
            </a: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b="1" dirty="0">
                <a:latin typeface="Corbel" pitchFamily="34" charset="0"/>
              </a:rPr>
              <a:t>Заклад освіти забезпечує </a:t>
            </a:r>
            <a:r>
              <a:rPr lang="uk-UA" altLang="ru-RU" b="1" dirty="0" err="1">
                <a:latin typeface="Corbel" pitchFamily="34" charset="0"/>
              </a:rPr>
              <a:t>самооцінювання</a:t>
            </a:r>
            <a:r>
              <a:rPr lang="uk-UA" altLang="ru-RU" b="1" dirty="0">
                <a:latin typeface="Corbel" pitchFamily="34" charset="0"/>
              </a:rPr>
              <a:t> та </a:t>
            </a:r>
            <a:r>
              <a:rPr lang="uk-UA" altLang="ru-RU" b="1" dirty="0" err="1">
                <a:latin typeface="Corbel" pitchFamily="34" charset="0"/>
              </a:rPr>
              <a:t>взаємооцінювання</a:t>
            </a:r>
            <a:r>
              <a:rPr lang="uk-UA" altLang="ru-RU" b="1" dirty="0">
                <a:latin typeface="Corbel" pitchFamily="34" charset="0"/>
              </a:rPr>
              <a:t> здобувачів освіти</a:t>
            </a:r>
            <a:endParaRPr lang="uk-UA" altLang="ru-RU" sz="8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068234" y="3213101"/>
            <a:ext cx="1547284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727951" y="3213101"/>
            <a:ext cx="1483783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" cy="128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0051" y="1844676"/>
            <a:ext cx="9501716" cy="35702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000" b="1" dirty="0">
                <a:solidFill>
                  <a:srgbClr val="FF0000"/>
                </a:solidFill>
              </a:rPr>
              <a:t>Організаційні та методичні кроки:</a:t>
            </a:r>
          </a:p>
          <a:p>
            <a:pPr>
              <a:defRPr/>
            </a:pPr>
            <a:endParaRPr lang="ru-RU" sz="8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активізація	участі	учнів	в організації	своєї навчальної діяльності;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наявність чітких критеріїв оцінювання навчальних досягнень учнів;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зосередження освітнього процесу на оволодіння учнями ключовими </a:t>
            </a:r>
            <a:r>
              <a:rPr lang="uk-UA" sz="2000" b="1" dirty="0" err="1"/>
              <a:t>компетентностями</a:t>
            </a:r>
            <a:r>
              <a:rPr lang="uk-UA" sz="2000" b="1" dirty="0"/>
              <a:t>, а не на відтворенні інформації;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можливість вибору учнями власної освітньої траєкторії;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заохочення і позитивне оцінювання роботи учня;</a:t>
            </a:r>
          </a:p>
          <a:p>
            <a:pPr>
              <a:defRPr/>
            </a:pPr>
            <a:endParaRPr lang="ru-RU" sz="800" b="1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/>
              <a:t>надання конструктивного відгуку на роботу учня.</a:t>
            </a:r>
            <a:endParaRPr lang="ru-RU" sz="2000" b="1" dirty="0"/>
          </a:p>
          <a:p>
            <a:pPr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47091" y="407988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1: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3359151" y="651828"/>
            <a:ext cx="88328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altLang="ru-RU" sz="2400" b="1" dirty="0">
                <a:solidFill>
                  <a:srgbClr val="0000FF"/>
                </a:solidFill>
              </a:rPr>
              <a:t>Заклад освіти сприяє формуванню у здобувачів освіти відповідального ставлення до результатів навчання</a:t>
            </a:r>
            <a:endParaRPr lang="ru-RU" altLang="ru-RU" sz="2400" b="1" dirty="0">
              <a:solidFill>
                <a:srgbClr val="0000FF"/>
              </a:solidFill>
            </a:endParaRPr>
          </a:p>
        </p:txBody>
      </p:sp>
      <p:pic>
        <p:nvPicPr>
          <p:cNvPr id="28677" name="Picture 22" descr="C59B9269-90BD-4703-8FAB-465E1C56F35D_school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8834" y="1052513"/>
            <a:ext cx="128481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10640" cy="131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660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дітей з ООП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7106" name="Picture 2" descr="C:\Users\User\Desktop\Критерії-оцінювання-навчальних-досягнень-учнів-початкових-класів-з-порушеннями-інтелектуального-розвитку-_2020-1с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760" y="853245"/>
            <a:ext cx="3856038" cy="5453678"/>
          </a:xfrm>
          <a:prstGeom prst="rect">
            <a:avLst/>
          </a:prstGeom>
          <a:noFill/>
        </p:spPr>
      </p:pic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pic>
        <p:nvPicPr>
          <p:cNvPr id="47108" name="Picture 4" descr="C:\Users\User\Desktop\изображение_viber_2024-02-18_15-55-31-3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2300" y="777875"/>
            <a:ext cx="4203700" cy="5327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899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навчальних досягнень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учнів 1-3 класів (ООП)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92480" y="840939"/>
            <a:ext cx="1066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особистих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1-3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початковій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формувальний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характер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вербально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суб’єкт-суб’єктивних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засадах,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самоконтролю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формувального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орієнтує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вчителя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спостереження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поступом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розпочинається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перших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триває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постійно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9640" y="2669739"/>
            <a:ext cx="1053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очікуваних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компетентностей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використовуються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спостереження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динамікою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певних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співвідносяться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очікуваними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результатами,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особистим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обговорення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поступу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їхніми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батьками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особами,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замінюють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формувального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(поточного)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завершального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підсумкового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4842808"/>
            <a:ext cx="105613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Учителі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викладають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початковій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характеристику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компетентностей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рівневою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системою.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першому-третьому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описовий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характер як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старанності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освітнього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результату. 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заповненні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свідоцтва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пропонується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відмічати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довільній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графічні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знаки).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899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навчальних досягнень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учнів 4 класів (ООП)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01040" y="908596"/>
            <a:ext cx="10789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легкого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4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здійснюватись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бально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рішенням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педради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інваріантної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складової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" y="1877259"/>
            <a:ext cx="10728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Об’єктами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контролю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життєвої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компетентностей: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взаємозв’язки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ними;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засвоєні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ціннісні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функціями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є: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мотиваційна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діагностико-коригуюча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контролююча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навчальна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розвитково-виховна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7240" y="3811399"/>
            <a:ext cx="10652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Характеристики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змістового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операційно-організаційного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емоційно-мотиваційного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компонентів</a:t>
            </a:r>
            <a:r>
              <a:rPr lang="ru-RU" sz="2000" dirty="0" smtClean="0"/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покладено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основу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рівнів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-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початковий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ІІ –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ІІІ –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критеріїв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диференційних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балів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предмета.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помірного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диференційовані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(І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початковий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життєвої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компетентності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обумовлюють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їхню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соціалізацію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86842" y="0"/>
            <a:ext cx="9601196" cy="899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навчальних досягнень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учнів 4 класів (ООП)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14400" y="1367641"/>
            <a:ext cx="10622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видами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поточне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тематичне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підсумкове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Враховуючи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тематична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результатами поточного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поточне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виконує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діагностико-коригуючу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стимулюючу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Кожному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своя шкала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диференційованих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(див.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портфоліо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представлено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навчально-методичних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посібниках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співробітників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Інституту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спеціальної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педагогіки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Миколи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Ярмаченка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2480" y="4182517"/>
            <a:ext cx="1066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підлягають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формувальному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підсумковому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тематичному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завершальному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четвертих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здійснюватись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пропедевтичний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основній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ланці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660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дітей з ООП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7106" name="Picture 2" descr="C:\Users\User\Desktop\Критерії-оцінювання-навчальних-досягнень-учнів-початкових-класів-з-порушеннями-інтелектуального-розвитку-_2020-1стор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12369" y="853245"/>
            <a:ext cx="3848819" cy="5453678"/>
          </a:xfrm>
          <a:prstGeom prst="rect">
            <a:avLst/>
          </a:prstGeom>
          <a:noFill/>
        </p:spPr>
      </p:pic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pic>
        <p:nvPicPr>
          <p:cNvPr id="47108" name="Picture 4" descr="C:\Users\User\Desktop\изображение_viber_2024-02-18_15-55-31-320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02299" y="822960"/>
            <a:ext cx="5960573" cy="5274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899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 оцінювання навчальних досягнень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учнів 5-10 класів (ООП)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655320" y="944880"/>
            <a:ext cx="1083564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Використання Критеріїв оцінювання навчальних досягнень учнів з порушеннями інтелектуального розвитку в практиці роботи закладів освіти сприятиме </a:t>
            </a:r>
            <a:r>
              <a:rPr kumimoji="0" lang="uk-UA" altLang="zh-CN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корекційному</a:t>
            </a: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спрямуванню навчального процесу, зосередженню педагогічної уваги на розвитку особистості учнів з інтелектуальними порушеннями; формуванню у них відповідних життєвих </a:t>
            </a:r>
            <a:r>
              <a:rPr kumimoji="0" lang="uk-UA" altLang="zh-CN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компетентностей</a:t>
            </a: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зокрема, професійно-трудової адаптації.</a:t>
            </a:r>
            <a:endParaRPr kumimoji="0" lang="uk-UA" altLang="zh-CN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731520" y="2545080"/>
            <a:ext cx="106527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Оцінювання навчальних досягнень учнів з порушеннями інтелектуального розвитку легкого ступеня 5-10 класів здійснюється </a:t>
            </a:r>
            <a:r>
              <a:rPr kumimoji="0" lang="uk-UA" altLang="zh-CN" sz="2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бально</a:t>
            </a: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усіх предметів інваріантної складової</a:t>
            </a:r>
            <a:r>
              <a:rPr kumimoji="0" lang="uk-UA" altLang="zh-CN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altLang="zh-CN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280" y="3201799"/>
            <a:ext cx="10652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Характеристики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змістового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операційно-організаційного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емоційно-мотиваційного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компонентів</a:t>
            </a:r>
            <a:r>
              <a:rPr lang="ru-RU" sz="2000" dirty="0" smtClean="0"/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покладено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основу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рівнів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-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початковий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ІІ –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ІІІ –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критеріїв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диференційних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балів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предмета.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помірного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диференційовані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(І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початковий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життєвої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компетентності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обумовлюють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їхню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соціалізацію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зображение_viber_2024-02-20_13-01-07-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" y="660949"/>
            <a:ext cx="10336530" cy="54350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2955" y="5515095"/>
            <a:ext cx="6422207" cy="830997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www.youtube.com/watch?v=CnlUgZa8nmI</a:t>
            </a:r>
            <a:endParaRPr lang="uk-UA" sz="2400" dirty="0" smtClean="0"/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4769" y="4676894"/>
            <a:ext cx="7083991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Порада</a:t>
            </a:r>
            <a:r>
              <a:rPr lang="ru-RU" sz="2400" b="1" dirty="0" smtClean="0">
                <a:solidFill>
                  <a:srgbClr val="C00000"/>
                </a:solidFill>
              </a:rPr>
              <a:t> педагогам!</a:t>
            </a:r>
          </a:p>
          <a:p>
            <a:r>
              <a:rPr lang="ru-RU" sz="2400" b="1" dirty="0" smtClean="0"/>
              <a:t>Як </a:t>
            </a:r>
            <a:r>
              <a:rPr lang="ru-RU" sz="2400" b="1" dirty="0" err="1" smtClean="0"/>
              <a:t>створити</a:t>
            </a:r>
            <a:r>
              <a:rPr lang="ru-RU" sz="2400" b="1" dirty="0" smtClean="0"/>
              <a:t> та </a:t>
            </a:r>
            <a:r>
              <a:rPr lang="ru-RU" sz="2400" b="1" dirty="0" err="1" smtClean="0"/>
              <a:t>опублікувати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сайт-портфоліо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учня</a:t>
            </a:r>
            <a:endParaRPr lang="ru-RU" sz="2400" b="1" dirty="0"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3611880" y="0"/>
            <a:ext cx="5547360" cy="6705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Порадник вчителю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54480" cy="155448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2960" y="1178210"/>
            <a:ext cx="1053084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8A0D72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	Новий зміст освіти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8A0D72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,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заснований на формуванні необхідних для успішної самореалізації в суспільстві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компетентностей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	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Виділено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11 ключових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компетентностей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 для Нової української школи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: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01–вільне володіння державною мовою; 02 – здатність спілкуватися рідною (у разі відмінності від державної) та іноземними мовами; 03 – математична компетентність; 04–компетентності в галузі природничих наук, техніки та технологій; 05 – 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інноваційність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; 06 – екологічна компетентність; 07 – інформаційно-комунікаційна компетентність; 08 – навчання впродовж життя; 09 – громадянські та соціальні компетентності; 10 – культурна компетентність;11 – підприємливість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 т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а фінансова грамотність.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Спільними для всіх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компетентностей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rebuchet MS" pitchFamily="34" charset="0"/>
                <a:cs typeface="Tahoma" pitchFamily="34" charset="0"/>
              </a:rPr>
              <a:t> є такі вміння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: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уміння читати і розуміти прочитане; уміння висловлювати думку усно і письмово; критичне і системне мислення; здатність логічно обґрунтовувати позицію; ініціативність; творчість; уміння вирішувати проблеми; оцінювати ризики; уміння конструктивно керувати емоціями; застосовувати  емоційний  інтелект; здатність до співпраці в команді.</a:t>
            </a:r>
            <a:endParaRPr kumimoji="0" lang="uk-UA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37123" y="516374"/>
            <a:ext cx="871264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ФОРМУЛА НОВОЇ УКРАЇНСЬКОЇ ШКОЛИ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920" y="5907316"/>
            <a:ext cx="1121664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Курс розвитку сучасного освітнього процесу в напрямі формування </a:t>
            </a:r>
            <a:r>
              <a:rPr lang="uk-UA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компетентностей</a:t>
            </a:r>
            <a:r>
              <a:rPr lang="uk-UA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зумовлює перегляд основних підходів до оцінювання навчальних досягнень учнів.</a:t>
            </a:r>
            <a:endParaRPr lang="ru-RU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DB4208-C200-41B2-9900-36CB55F21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3715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3440" y="1332637"/>
            <a:ext cx="105460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сприятиме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підтриманню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вчитися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прагнути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максимально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можливих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оптимальному темпу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здобуття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формуванню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упевненості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собі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усвідомлення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сторін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формуванню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самоконтролю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саморегуляції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невід’ємних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етапів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шляху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успіху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забезпеченню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зворотного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сприйняття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діагностування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особистісного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кожному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етапів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3246120" y="0"/>
            <a:ext cx="5913120" cy="899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ln w="3175" cmpd="sng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Висновок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</p:spPr>
      </p:pic>
      <p:pic>
        <p:nvPicPr>
          <p:cNvPr id="22529" name="Picture 1" descr="C:\Users\User\Desktop\f7ed9a0ebbb250f11aa96b1ac9128a1e-670x300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75512" y="4285525"/>
            <a:ext cx="5302728" cy="2374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07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D5B251-08C0-4067-BDA7-3ED9A4B87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99C26795-00D8-41C5-9F44-3BBCB81E2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744" y="718457"/>
            <a:ext cx="10555272" cy="53557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704233C-A361-434D-A5F9-120F022F2645}"/>
              </a:ext>
            </a:extLst>
          </p:cNvPr>
          <p:cNvSpPr txBox="1"/>
          <p:nvPr/>
        </p:nvSpPr>
        <p:spPr>
          <a:xfrm>
            <a:off x="3321698" y="3331029"/>
            <a:ext cx="534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95D8A90-40CA-42EC-B04D-8BE92C5D4E35}"/>
              </a:ext>
            </a:extLst>
          </p:cNvPr>
          <p:cNvSpPr/>
          <p:nvPr/>
        </p:nvSpPr>
        <p:spPr>
          <a:xfrm>
            <a:off x="2817845" y="1716833"/>
            <a:ext cx="75577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ЯКУЮ</a:t>
            </a:r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  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 УВАГУ</a:t>
            </a:r>
          </a:p>
        </p:txBody>
      </p:sp>
    </p:spTree>
    <p:extLst>
      <p:ext uri="{BB962C8B-B14F-4D97-AF65-F5344CB8AC3E}">
        <p14:creationId xmlns="" xmlns:p14="http://schemas.microsoft.com/office/powerpoint/2010/main" val="40821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55A4D-35DB-45F2-BB28-29A23A28CA88}"/>
              </a:ext>
            </a:extLst>
          </p:cNvPr>
          <p:cNvSpPr txBox="1">
            <a:spLocks/>
          </p:cNvSpPr>
          <p:nvPr/>
        </p:nvSpPr>
        <p:spPr>
          <a:xfrm>
            <a:off x="1371602" y="0"/>
            <a:ext cx="9601196" cy="660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Нормативні документи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267A816-B7F6-4613-ABE3-92FE9FF38270}"/>
              </a:ext>
            </a:extLst>
          </p:cNvPr>
          <p:cNvSpPr txBox="1">
            <a:spLocks/>
          </p:cNvSpPr>
          <p:nvPr/>
        </p:nvSpPr>
        <p:spPr>
          <a:xfrm>
            <a:off x="868680" y="758269"/>
            <a:ext cx="10561319" cy="5673011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Закон України 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«Про повну загальну середню освіту» (стаття 17).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Наказ МОН 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від 13.07.2021 №813  «Про затвердження Методичних рекомендацій щодо оцінювання результатів навчання учнів 1-4 класів закладів загальної середньої освіти» (</a:t>
            </a:r>
            <a:r>
              <a:rPr kumimoji="0" lang="uk-U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2"/>
              </a:rPr>
              <a:t>https://zakon.rada.gov.ua/rada/show/v0813729-21#Text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Наказ МОН України 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від 01.04.2022 №289 «Про затвердження Методичних рекомендацій щодо оцінювання результатів навчання учнів 5-6  класів , які здобувають освіту відповідно до нового Державного стандарту базової середньої освіти» (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3"/>
              </a:rPr>
              <a:t>https://mon.gov.ua/ua/npa/pro-zatverdzhennya-metodichnih-rekomendacij-shodo-ocinyuvannya-navchalnih-dosyagnen-uchniv-5-6-klasiv-yaki-zdobuvayut-osvitu-vidpovidno-do-novogo-derzhavnogo-standartu-bazovoyi-serednoyi-osviti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).</a:t>
            </a:r>
          </a:p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Критерії оцінювання навчальних досягнень учнів початкових класів з порушеннями інтелектуального розвитку /методичний посібник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/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ав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.: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Чеботарьова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О. В.,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Трикоз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С. В.,– К., ІСПП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імені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Миколи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Ярмаченка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НАПН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України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2020 – 88 с.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https://ispukr.org.ua/?p=6163 /</a:t>
            </a: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Критерії оцінювання навчальних досягнень учнів 5-10 класів з порушеннями інтелектуального розвитку /методичний посібник/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/>
              <a:t>ав</a:t>
            </a:r>
            <a:r>
              <a:rPr lang="ru-RU" sz="2400" dirty="0" smtClean="0"/>
              <a:t>.: </a:t>
            </a:r>
            <a:r>
              <a:rPr lang="ru-RU" sz="2400" dirty="0" err="1" smtClean="0"/>
              <a:t>Чеботарьова</a:t>
            </a:r>
            <a:r>
              <a:rPr lang="ru-RU" sz="2400" dirty="0" smtClean="0"/>
              <a:t> О. В., </a:t>
            </a:r>
            <a:r>
              <a:rPr lang="ru-RU" sz="2400" dirty="0" err="1" smtClean="0"/>
              <a:t>Трикоз</a:t>
            </a:r>
            <a:r>
              <a:rPr lang="ru-RU" sz="2400" dirty="0" smtClean="0"/>
              <a:t> С. В.,– К., ІСПП </a:t>
            </a:r>
            <a:r>
              <a:rPr lang="ru-RU" sz="2400" dirty="0" err="1" smtClean="0"/>
              <a:t>імені</a:t>
            </a:r>
            <a:r>
              <a:rPr lang="ru-RU" sz="2400" dirty="0" smtClean="0"/>
              <a:t> </a:t>
            </a:r>
            <a:r>
              <a:rPr lang="ru-RU" sz="2400" dirty="0" err="1" smtClean="0"/>
              <a:t>Миколи</a:t>
            </a:r>
            <a:r>
              <a:rPr lang="ru-RU" sz="2400" dirty="0" smtClean="0"/>
              <a:t> </a:t>
            </a:r>
            <a:r>
              <a:rPr lang="ru-RU" sz="2400" dirty="0" err="1" smtClean="0"/>
              <a:t>Ярмаченка</a:t>
            </a:r>
            <a:r>
              <a:rPr lang="ru-RU" sz="2400" dirty="0" smtClean="0"/>
              <a:t> НАПН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, 2019. – 120 с.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https://ispukr.org.ua/?p=5102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kumimoji="0" lang="uk-UA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endParaRPr kumimoji="0" lang="uk-UA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127760" cy="112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53"/>
          <p:cNvSpPr>
            <a:spLocks noChangeArrowheads="1"/>
          </p:cNvSpPr>
          <p:nvPr/>
        </p:nvSpPr>
        <p:spPr bwMode="auto">
          <a:xfrm>
            <a:off x="654051" y="333375"/>
            <a:ext cx="7628467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/>
          <a:lstStyle/>
          <a:p>
            <a:pPr lvl="1"/>
            <a:r>
              <a:rPr lang="uk-UA" altLang="ru-RU" sz="2400" b="1" dirty="0">
                <a:solidFill>
                  <a:srgbClr val="FF0000"/>
                </a:solidFill>
                <a:latin typeface="Times New Roman" pitchFamily="18" charset="0"/>
              </a:rPr>
              <a:t>Система оцінювання здобувачів освіти</a:t>
            </a: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altLang="ru-RU" sz="1600" dirty="0">
              <a:solidFill>
                <a:schemeClr val="hlink"/>
              </a:solidFill>
            </a:endParaRPr>
          </a:p>
        </p:txBody>
      </p:sp>
      <p:sp>
        <p:nvSpPr>
          <p:cNvPr id="9219" name="AutoShape 53"/>
          <p:cNvSpPr>
            <a:spLocks noChangeArrowheads="1"/>
          </p:cNvSpPr>
          <p:nvPr/>
        </p:nvSpPr>
        <p:spPr bwMode="auto">
          <a:xfrm>
            <a:off x="1945218" y="1084262"/>
            <a:ext cx="9454302" cy="79025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/>
          <a:lstStyle/>
          <a:p>
            <a:pPr lvl="1"/>
            <a:r>
              <a:rPr lang="uk-UA" altLang="ru-RU" b="1" dirty="0">
                <a:solidFill>
                  <a:srgbClr val="002060"/>
                </a:solidFill>
                <a:latin typeface="Times New Roman" pitchFamily="18" charset="0"/>
              </a:rPr>
              <a:t>Вимога 1</a:t>
            </a:r>
            <a:r>
              <a:rPr lang="uk-UA" altLang="ru-RU" sz="2400" b="1" dirty="0">
                <a:latin typeface="Times New Roman" pitchFamily="18" charset="0"/>
              </a:rPr>
              <a:t>:     </a:t>
            </a:r>
            <a:r>
              <a:rPr lang="uk-UA" altLang="ru-RU" sz="2400" b="1" dirty="0"/>
              <a:t>Наявність відкритої, прозорої і зрозумілої для здобувачів освіти системи оцінювання їх навчальних досягнень</a:t>
            </a:r>
          </a:p>
          <a:p>
            <a:pPr lvl="1"/>
            <a:endParaRPr lang="ru-RU" altLang="ru-RU" sz="1600" dirty="0">
              <a:solidFill>
                <a:schemeClr val="hlink"/>
              </a:solidFill>
            </a:endParaRPr>
          </a:p>
        </p:txBody>
      </p:sp>
      <p:sp>
        <p:nvSpPr>
          <p:cNvPr id="9220" name="AutoShape 58"/>
          <p:cNvSpPr>
            <a:spLocks noChangeArrowheads="1"/>
          </p:cNvSpPr>
          <p:nvPr/>
        </p:nvSpPr>
        <p:spPr bwMode="auto">
          <a:xfrm rot="5400000">
            <a:off x="1196711" y="979224"/>
            <a:ext cx="658813" cy="51646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13 h 21600"/>
              <a:gd name="T20" fmla="*/ 18525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2" name="Text Box 1"/>
          <p:cNvSpPr txBox="1">
            <a:spLocks noChangeArrowheads="1"/>
          </p:cNvSpPr>
          <p:nvPr/>
        </p:nvSpPr>
        <p:spPr bwMode="auto">
          <a:xfrm>
            <a:off x="715011" y="2499042"/>
            <a:ext cx="3340100" cy="27282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624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2000" b="1" dirty="0">
                <a:solidFill>
                  <a:srgbClr val="FF0000"/>
                </a:solidFill>
              </a:rPr>
              <a:t>КРИТЕРІЙ 1:</a:t>
            </a:r>
          </a:p>
          <a:p>
            <a:pPr eaLnBrk="0" hangingPunct="0"/>
            <a:endParaRPr lang="uk-UA" altLang="ru-RU" sz="20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sz="2000" b="1" dirty="0">
                <a:solidFill>
                  <a:srgbClr val="000000"/>
                </a:solidFill>
              </a:rPr>
              <a:t>Здобувачі освіти отримують від педагогічних працівників інформацію про критерії, правила та процедури оцінювання навчальних досягнень</a:t>
            </a:r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4" name="Text Box 4"/>
          <p:cNvSpPr txBox="1">
            <a:spLocks noChangeArrowheads="1"/>
          </p:cNvSpPr>
          <p:nvPr/>
        </p:nvSpPr>
        <p:spPr bwMode="auto">
          <a:xfrm>
            <a:off x="4556760" y="2557146"/>
            <a:ext cx="3459480" cy="271589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</a:t>
            </a:r>
          </a:p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  </a:t>
            </a:r>
            <a:r>
              <a:rPr lang="uk-UA" altLang="ru-RU" sz="2000" b="1" dirty="0">
                <a:solidFill>
                  <a:srgbClr val="FF0000"/>
                </a:solidFill>
              </a:rPr>
              <a:t>КРИТЕРІЙ 2:</a:t>
            </a:r>
          </a:p>
          <a:p>
            <a:pPr eaLnBrk="0" hangingPunct="0"/>
            <a:endParaRPr lang="uk-UA" altLang="ru-RU" sz="20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sz="2000" b="1" dirty="0">
                <a:solidFill>
                  <a:srgbClr val="231F20"/>
                </a:solidFill>
              </a:rPr>
              <a:t>Система оцінювання в </a:t>
            </a:r>
          </a:p>
          <a:p>
            <a:pPr algn="ctr" eaLnBrk="0" hangingPunct="0"/>
            <a:r>
              <a:rPr lang="uk-UA" altLang="ru-RU" sz="2000" b="1" dirty="0">
                <a:solidFill>
                  <a:srgbClr val="231F20"/>
                </a:solidFill>
              </a:rPr>
              <a:t>закладі освіти сприяє</a:t>
            </a:r>
            <a:endParaRPr lang="uk-UA" altLang="ru-RU" sz="2000" b="1" dirty="0"/>
          </a:p>
          <a:p>
            <a:pPr algn="ctr" eaLnBrk="0" hangingPunct="0"/>
            <a:r>
              <a:rPr lang="uk-UA" altLang="ru-RU" sz="2000" b="1" dirty="0" smtClean="0">
                <a:solidFill>
                  <a:srgbClr val="231F20"/>
                </a:solidFill>
              </a:rPr>
              <a:t>реалізації </a:t>
            </a:r>
            <a:r>
              <a:rPr lang="uk-UA" altLang="ru-RU" sz="2000" b="1" dirty="0" err="1" smtClean="0">
                <a:solidFill>
                  <a:srgbClr val="231F20"/>
                </a:solidFill>
              </a:rPr>
              <a:t>компетентнісного</a:t>
            </a:r>
            <a:endParaRPr lang="uk-UA" altLang="ru-RU" sz="2000" b="1" dirty="0">
              <a:solidFill>
                <a:srgbClr val="231F20"/>
              </a:solidFill>
            </a:endParaRPr>
          </a:p>
          <a:p>
            <a:pPr algn="ctr" eaLnBrk="0" hangingPunct="0"/>
            <a:r>
              <a:rPr lang="uk-UA" altLang="ru-RU" sz="2000" b="1" dirty="0">
                <a:solidFill>
                  <a:srgbClr val="231F20"/>
                </a:solidFill>
              </a:rPr>
              <a:t> підходу до навчання</a:t>
            </a:r>
            <a:endParaRPr lang="uk-UA" altLang="ru-RU" sz="2000" b="1" dirty="0"/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6" name="Text Box 7"/>
          <p:cNvSpPr txBox="1">
            <a:spLocks noChangeArrowheads="1"/>
          </p:cNvSpPr>
          <p:nvPr/>
        </p:nvSpPr>
        <p:spPr bwMode="auto">
          <a:xfrm>
            <a:off x="8397240" y="2560320"/>
            <a:ext cx="3078057" cy="25755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598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endParaRPr lang="uk-UA" altLang="ru-RU" sz="800" b="1" dirty="0">
              <a:solidFill>
                <a:srgbClr val="FF0000"/>
              </a:solidFill>
            </a:endParaRP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2000" b="1" dirty="0">
                <a:solidFill>
                  <a:srgbClr val="FF0000"/>
                </a:solidFill>
              </a:rPr>
              <a:t>КРИТЕРІЙ 3:</a:t>
            </a:r>
          </a:p>
          <a:p>
            <a:pPr eaLnBrk="0" hangingPunct="0"/>
            <a:endParaRPr lang="uk-UA" altLang="ru-RU" sz="20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sz="2000" b="1" dirty="0">
                <a:solidFill>
                  <a:srgbClr val="231F20"/>
                </a:solidFill>
              </a:rPr>
              <a:t>Здобувачі освіти вважають оцінювання навчальних досягнень справедливим і об’єктивним</a:t>
            </a:r>
            <a:endParaRPr lang="uk-UA" altLang="ru-RU" sz="2000" b="1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2483804" y="2039938"/>
            <a:ext cx="485775" cy="4597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9224" idx="0"/>
          </p:cNvCxnSpPr>
          <p:nvPr/>
        </p:nvCxnSpPr>
        <p:spPr>
          <a:xfrm rot="16200000" flipH="1">
            <a:off x="5979477" y="2250123"/>
            <a:ext cx="591186" cy="22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9491558" y="1930083"/>
            <a:ext cx="1069762" cy="660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1560" cy="1051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88017" y="320675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1: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8501" y="1039813"/>
            <a:ext cx="9311217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rgbClr val="6600CC"/>
                </a:solidFill>
              </a:rPr>
              <a:t>Інформація про критерії оцінювання може бути донесена до учнів </a:t>
            </a:r>
            <a:r>
              <a:rPr lang="uk-UA" sz="2800" b="1" dirty="0" smtClean="0">
                <a:solidFill>
                  <a:srgbClr val="6600CC"/>
                </a:solidFill>
              </a:rPr>
              <a:t> у </a:t>
            </a:r>
            <a:r>
              <a:rPr lang="uk-UA" sz="2800" b="1" dirty="0">
                <a:solidFill>
                  <a:srgbClr val="6600CC"/>
                </a:solidFill>
              </a:rPr>
              <a:t>різних формах: </a:t>
            </a:r>
          </a:p>
          <a:p>
            <a:pPr>
              <a:defRPr/>
            </a:pPr>
            <a:endParaRPr lang="uk-UA" sz="2800" b="1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uk-UA" sz="2400" b="1" i="1" dirty="0"/>
              <a:t>в усній формі, </a:t>
            </a:r>
          </a:p>
          <a:p>
            <a:pPr>
              <a:defRPr/>
            </a:pPr>
            <a:endParaRPr lang="uk-UA" sz="1200" b="1" i="1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uk-UA" sz="2400" b="1" i="1" dirty="0"/>
              <a:t>через  пам’ятки, </a:t>
            </a:r>
          </a:p>
          <a:p>
            <a:pPr>
              <a:defRPr/>
            </a:pPr>
            <a:endParaRPr lang="uk-UA" sz="1200" b="1" i="1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uk-UA" sz="2400" b="1" i="1" dirty="0"/>
              <a:t>шляхом розміщення на інформаційному стенді у класі, </a:t>
            </a:r>
          </a:p>
          <a:p>
            <a:pPr>
              <a:defRPr/>
            </a:pPr>
            <a:endParaRPr lang="uk-UA" sz="1200" b="1" i="1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uk-UA" sz="2400" b="1" i="1" dirty="0"/>
              <a:t>через інтерактивну інтернет-платформу, </a:t>
            </a:r>
          </a:p>
          <a:p>
            <a:pPr>
              <a:defRPr/>
            </a:pPr>
            <a:endParaRPr lang="uk-UA" sz="1200" b="1" i="1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uk-UA" sz="2400" b="1" i="1" dirty="0"/>
              <a:t>інші види комунікації.</a:t>
            </a:r>
            <a:endParaRPr lang="ru-RU" sz="2400" b="1" i="1" dirty="0"/>
          </a:p>
          <a:p>
            <a:pPr>
              <a:defRPr/>
            </a:pPr>
            <a:endParaRPr lang="ru-RU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 l="48799"/>
          <a:stretch>
            <a:fillRect/>
          </a:stretch>
        </p:blipFill>
        <p:spPr bwMode="auto">
          <a:xfrm>
            <a:off x="9948333" y="4724400"/>
            <a:ext cx="1441451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5513" y="423863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2: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169498" y="874713"/>
            <a:ext cx="85703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400" b="1" dirty="0">
                <a:solidFill>
                  <a:srgbClr val="7030A0"/>
                </a:solidFill>
              </a:rPr>
              <a:t>Система оцінювання в закладі освіти сприяє реалізації </a:t>
            </a:r>
            <a:r>
              <a:rPr lang="uk-UA" altLang="ru-RU" sz="2400" b="1" dirty="0" err="1">
                <a:solidFill>
                  <a:srgbClr val="7030A0"/>
                </a:solidFill>
              </a:rPr>
              <a:t>компетентнісного</a:t>
            </a:r>
            <a:r>
              <a:rPr lang="uk-UA" altLang="ru-RU" sz="2400" b="1" dirty="0">
                <a:solidFill>
                  <a:srgbClr val="7030A0"/>
                </a:solidFill>
              </a:rPr>
              <a:t> підходу до навчання</a:t>
            </a:r>
            <a:endParaRPr lang="ru-RU" alt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0651" y="1844675"/>
            <a:ext cx="10369549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Підходи до формування критеріїв оцінювання:</a:t>
            </a:r>
          </a:p>
          <a:p>
            <a:pPr>
              <a:defRPr/>
            </a:pPr>
            <a:endParaRPr lang="ru-RU" sz="800" b="1" dirty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оцінювати не лише результат роботи, але й процес навчання,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індивідуальний поступ кожного учня;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позитивно оцінювати досягнення учнів, незалежно від того, значні вони чи скромні;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оцінювати рівень аргументації та уміння учнів висловлювати свою думку;</a:t>
            </a:r>
            <a:r>
              <a:rPr lang="ru-RU" sz="2000" b="1" dirty="0">
                <a:latin typeface="Garamond" panose="02020404030301010803" pitchFamily="18" charset="0"/>
              </a:rPr>
              <a:t> </a:t>
            </a:r>
            <a:r>
              <a:rPr lang="uk-UA" sz="2000" b="1" dirty="0">
                <a:latin typeface="Garamond" panose="02020404030301010803" pitchFamily="18" charset="0"/>
              </a:rPr>
              <a:t>уміння розв’язання проблем і прийняття рішень;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розуміння, а не відтворення фрагментів інформації;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оцінювання умінь, які визначають здатність працювати в команді;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уміння слухати, розв’язувати конфлікти, вирішувати дискусійні питання і проблеми;</a:t>
            </a:r>
            <a:endParaRPr lang="ru-RU" sz="20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Garamond" panose="02020404030301010803" pitchFamily="18" charset="0"/>
              </a:rPr>
              <a:t>уміння застосовувати знання в реальних життєвих ситуаціях.</a:t>
            </a:r>
            <a:endParaRPr lang="ru-RU" sz="2000" b="1" dirty="0">
              <a:latin typeface="Garamond" panose="02020404030301010803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6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" cy="128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63133" y="543243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3: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4559300" y="665164"/>
            <a:ext cx="68008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400" b="1">
                <a:solidFill>
                  <a:srgbClr val="7030A0"/>
                </a:solidFill>
              </a:rPr>
              <a:t>Здобувачі освіти вважають оцінювання результатів навчання справедливим і об’єктивним</a:t>
            </a:r>
            <a:endParaRPr lang="ru-RU" altLang="ru-RU" sz="2400" b="1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9967" y="2205039"/>
            <a:ext cx="9920817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 </a:t>
            </a:r>
            <a:r>
              <a:rPr lang="uk-UA" sz="24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Що потрібно:</a:t>
            </a:r>
          </a:p>
          <a:p>
            <a:pPr>
              <a:defRPr/>
            </a:pPr>
            <a:endParaRPr lang="uk-UA" sz="800" b="1" i="1" dirty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Обов’язкове оприлюднення критеріїв оцінювання.</a:t>
            </a:r>
          </a:p>
          <a:p>
            <a:pPr>
              <a:defRPr/>
            </a:pPr>
            <a:endParaRPr lang="ru-RU" sz="8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Спільне з учнями розроблення критеріїв.</a:t>
            </a:r>
          </a:p>
          <a:p>
            <a:pPr>
              <a:defRPr/>
            </a:pPr>
            <a:endParaRPr lang="ru-RU" sz="8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Впровадження </a:t>
            </a:r>
            <a:r>
              <a:rPr lang="uk-UA" sz="2000" b="1" dirty="0" err="1">
                <a:latin typeface="Garamond" panose="02020404030301010803" pitchFamily="18" charset="0"/>
              </a:rPr>
              <a:t>самооцінювання</a:t>
            </a:r>
            <a:r>
              <a:rPr lang="uk-UA" sz="2000" b="1" dirty="0">
                <a:latin typeface="Garamond" panose="02020404030301010803" pitchFamily="18" charset="0"/>
              </a:rPr>
              <a:t> і </a:t>
            </a:r>
            <a:r>
              <a:rPr lang="uk-UA" sz="2000" b="1" dirty="0" err="1">
                <a:latin typeface="Garamond" panose="02020404030301010803" pitchFamily="18" charset="0"/>
              </a:rPr>
              <a:t>взаємооцінювання</a:t>
            </a:r>
            <a:r>
              <a:rPr lang="uk-UA" sz="2000" b="1" dirty="0">
                <a:latin typeface="Garamond" panose="02020404030301010803" pitchFamily="18" charset="0"/>
              </a:rPr>
              <a:t> учнів.</a:t>
            </a:r>
          </a:p>
          <a:p>
            <a:pPr>
              <a:defRPr/>
            </a:pPr>
            <a:endParaRPr lang="ru-RU" sz="8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Отримання постійного зворотного зв’язку від учнів у процесі оцінювання.</a:t>
            </a:r>
          </a:p>
          <a:p>
            <a:pPr>
              <a:defRPr/>
            </a:pPr>
            <a:endParaRPr lang="ru-RU" sz="8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Використання учнівського портфоліо як способу оцінювання навчальних досягнень.</a:t>
            </a:r>
          </a:p>
          <a:p>
            <a:pPr>
              <a:defRPr/>
            </a:pPr>
            <a:endParaRPr lang="ru-RU" sz="800" b="1" dirty="0">
              <a:latin typeface="Garamond" panose="020204040303010108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uk-UA" sz="2000" b="1" dirty="0">
                <a:latin typeface="Garamond" panose="02020404030301010803" pitchFamily="18" charset="0"/>
              </a:rPr>
              <a:t>Впровадження формувального оцінювання.</a:t>
            </a:r>
            <a:endParaRPr lang="ru-RU" sz="2000" b="1" dirty="0">
              <a:latin typeface="Garamond" panose="02020404030301010803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5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4920" cy="1264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53"/>
          <p:cNvSpPr>
            <a:spLocks noGrp="1" noChangeArrowheads="1"/>
          </p:cNvSpPr>
          <p:nvPr>
            <p:ph idx="1"/>
          </p:nvPr>
        </p:nvSpPr>
        <p:spPr>
          <a:xfrm>
            <a:off x="2724151" y="1563688"/>
            <a:ext cx="8856133" cy="143986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>
            <a:normAutofit fontScale="92500" lnSpcReduction="10000"/>
          </a:bodyPr>
          <a:lstStyle/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ru-RU" sz="2000" b="1" smtClean="0">
                <a:solidFill>
                  <a:srgbClr val="002F2E"/>
                </a:solidFill>
                <a:latin typeface="Times New Roman" pitchFamily="18" charset="0"/>
              </a:rPr>
              <a:t>Вимога 2:     </a:t>
            </a:r>
            <a:r>
              <a:rPr lang="uk-UA" altLang="ru-RU" sz="2000" b="1" smtClean="0">
                <a:latin typeface="Arial" charset="0"/>
              </a:rPr>
              <a:t>Наявність відкритої, прозорої і  </a:t>
            </a: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ru-RU" sz="2000" b="1" smtClean="0">
                <a:latin typeface="Arial" charset="0"/>
              </a:rPr>
              <a:t>                     зрозумілої для здобувачів освіти </a:t>
            </a: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ru-RU" sz="2000" b="1" smtClean="0">
                <a:latin typeface="Arial" charset="0"/>
              </a:rPr>
              <a:t>                     системи оцінювання їх навчальних </a:t>
            </a: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ru-RU" sz="2000" b="1" smtClean="0">
                <a:latin typeface="Arial" charset="0"/>
              </a:rPr>
              <a:t>                     досягнень</a:t>
            </a: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2597151" y="4076701"/>
            <a:ext cx="3340100" cy="20621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624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1600" b="1" dirty="0">
                <a:solidFill>
                  <a:srgbClr val="FF0000"/>
                </a:solidFill>
              </a:rPr>
              <a:t>КРИТЕРІЙ 1:</a:t>
            </a: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uk-UA" altLang="ru-RU" b="1" dirty="0">
                <a:latin typeface="Corbel" pitchFamily="34" charset="0"/>
              </a:rPr>
              <a:t>У закладі освіти здійснюється аналіз результатів навчання здобувачів освіти</a:t>
            </a:r>
            <a:endParaRPr lang="uk-UA" altLang="ru-RU" b="1" dirty="0">
              <a:solidFill>
                <a:srgbClr val="FF0000"/>
              </a:solidFill>
            </a:endParaRP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</p:txBody>
      </p:sp>
      <p:sp>
        <p:nvSpPr>
          <p:cNvPr id="19460" name="Text Box 1"/>
          <p:cNvSpPr txBox="1">
            <a:spLocks noChangeArrowheads="1"/>
          </p:cNvSpPr>
          <p:nvPr/>
        </p:nvSpPr>
        <p:spPr bwMode="auto">
          <a:xfrm>
            <a:off x="7152218" y="3284538"/>
            <a:ext cx="3340100" cy="20621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624">
            <a:solidFill>
              <a:srgbClr val="4B8E4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uk-UA" altLang="ru-RU" sz="1000" b="1" dirty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uk-UA" altLang="ru-RU" sz="1400" b="1" dirty="0">
                <a:solidFill>
                  <a:srgbClr val="FF0000"/>
                </a:solidFill>
              </a:rPr>
              <a:t>   </a:t>
            </a:r>
            <a:r>
              <a:rPr lang="uk-UA" altLang="ru-RU" sz="1600" b="1" dirty="0">
                <a:solidFill>
                  <a:srgbClr val="FF0000"/>
                </a:solidFill>
              </a:rPr>
              <a:t>КРИТЕРІЙ 2:</a:t>
            </a: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  <a:p>
            <a:pPr algn="ctr" eaLnBrk="0" hangingPunct="0">
              <a:buFont typeface="Wingdings 2" pitchFamily="18" charset="2"/>
              <a:buNone/>
            </a:pPr>
            <a:r>
              <a:rPr lang="uk-UA" altLang="ru-RU" b="1" dirty="0">
                <a:latin typeface="Corbel" pitchFamily="34" charset="0"/>
              </a:rPr>
              <a:t>У закладі освіти впроваджується система </a:t>
            </a:r>
          </a:p>
          <a:p>
            <a:pPr algn="ctr" eaLnBrk="0" hangingPunct="0">
              <a:buFont typeface="Wingdings 2" pitchFamily="18" charset="2"/>
              <a:buNone/>
            </a:pPr>
            <a:r>
              <a:rPr lang="uk-UA" altLang="ru-RU" b="1" dirty="0">
                <a:latin typeface="Corbel" pitchFamily="34" charset="0"/>
              </a:rPr>
              <a:t>формувального оцінювання</a:t>
            </a:r>
            <a:endParaRPr lang="ru-RU" altLang="ru-RU" b="1" dirty="0">
              <a:latin typeface="Corbel" pitchFamily="34" charset="0"/>
            </a:endParaRPr>
          </a:p>
          <a:p>
            <a:pPr eaLnBrk="0" hangingPunct="0"/>
            <a:endParaRPr lang="uk-UA" altLang="ru-RU" sz="1400" b="1" dirty="0">
              <a:solidFill>
                <a:srgbClr val="FF0000"/>
              </a:solidFill>
            </a:endParaRPr>
          </a:p>
          <a:p>
            <a:pPr eaLnBrk="0" hangingPunct="0"/>
            <a:endParaRPr lang="uk-UA" altLang="ru-RU" sz="800" b="1" dirty="0">
              <a:solidFill>
                <a:srgbClr val="FF0000"/>
              </a:solidFill>
            </a:endParaRPr>
          </a:p>
        </p:txBody>
      </p:sp>
      <p:sp>
        <p:nvSpPr>
          <p:cNvPr id="19461" name="AutoShape 53"/>
          <p:cNvSpPr>
            <a:spLocks noChangeArrowheads="1"/>
          </p:cNvSpPr>
          <p:nvPr/>
        </p:nvSpPr>
        <p:spPr bwMode="auto">
          <a:xfrm>
            <a:off x="1583267" y="588963"/>
            <a:ext cx="7628467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rgbClr val="246E49"/>
            </a:solidFill>
            <a:round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18000" tIns="10800" rIns="18000" bIns="10800"/>
          <a:lstStyle/>
          <a:p>
            <a:pPr lvl="1"/>
            <a:r>
              <a:rPr lang="uk-UA" altLang="ru-RU" sz="2000" b="1">
                <a:solidFill>
                  <a:srgbClr val="FF0000"/>
                </a:solidFill>
                <a:latin typeface="Times New Roman" pitchFamily="18" charset="0"/>
              </a:rPr>
              <a:t>Система оцінювання здобувачів освіти</a:t>
            </a:r>
            <a:endParaRPr lang="ru-RU" altLang="ru-RU" sz="2000" b="1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altLang="ru-RU" sz="1600">
              <a:solidFill>
                <a:schemeClr val="hlink"/>
              </a:solidFill>
            </a:endParaRPr>
          </a:p>
        </p:txBody>
      </p:sp>
      <p:sp>
        <p:nvSpPr>
          <p:cNvPr id="19462" name="AutoShape 58"/>
          <p:cNvSpPr>
            <a:spLocks noChangeArrowheads="1"/>
          </p:cNvSpPr>
          <p:nvPr/>
        </p:nvSpPr>
        <p:spPr bwMode="auto">
          <a:xfrm rot="5400000">
            <a:off x="1705769" y="1388799"/>
            <a:ext cx="1084263" cy="51646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13 h 21600"/>
              <a:gd name="T20" fmla="*/ 18525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790951" y="3068639"/>
            <a:ext cx="960967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944533" y="3068638"/>
            <a:ext cx="2015067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41120" cy="1341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888317" y="710883"/>
            <a:ext cx="7711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800" b="1" dirty="0">
                <a:solidFill>
                  <a:srgbClr val="7030A0"/>
                </a:solidFill>
              </a:rPr>
              <a:t>У закладі освіти здійснюється аналіз результатів навчання здобувачів освіти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7533" y="461963"/>
            <a:ext cx="2590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КРИТЕРІЙ  1: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8518" y="2133600"/>
            <a:ext cx="10274300" cy="298543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i="1" dirty="0">
                <a:solidFill>
                  <a:srgbClr val="FF0000"/>
                </a:solidFill>
              </a:rPr>
              <a:t>    Вирішення за допомогою моніторингу навчальних </a:t>
            </a:r>
          </a:p>
          <a:p>
            <a:pPr>
              <a:defRPr/>
            </a:pPr>
            <a:r>
              <a:rPr lang="uk-UA" sz="2000" b="1" i="1" dirty="0">
                <a:solidFill>
                  <a:srgbClr val="FF0000"/>
                </a:solidFill>
              </a:rPr>
              <a:t>    досягнень учнів завдань:</a:t>
            </a:r>
          </a:p>
          <a:p>
            <a:pPr>
              <a:defRPr/>
            </a:pPr>
            <a:endParaRPr lang="ru-RU" sz="800" b="1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uk-UA" b="1" dirty="0"/>
              <a:t>Вивчення якості освітнього процесу.</a:t>
            </a:r>
          </a:p>
          <a:p>
            <a:pPr>
              <a:defRPr/>
            </a:pPr>
            <a:endParaRPr lang="ru-RU" sz="800" b="1" dirty="0"/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uk-UA" b="1" dirty="0"/>
              <a:t>Корекція освітньої діяльності педагогів.</a:t>
            </a:r>
          </a:p>
          <a:p>
            <a:pPr>
              <a:defRPr/>
            </a:pPr>
            <a:endParaRPr lang="ru-RU" sz="800" b="1" dirty="0"/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uk-UA" b="1" dirty="0"/>
              <a:t>Удосконалення оцінювання навчальних досягнень учнів з окремих предметів (курсів).</a:t>
            </a:r>
          </a:p>
          <a:p>
            <a:pPr>
              <a:defRPr/>
            </a:pPr>
            <a:endParaRPr lang="ru-RU" sz="800" b="1" dirty="0"/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uk-UA" b="1" dirty="0"/>
              <a:t>Простеження </a:t>
            </a:r>
            <a:r>
              <a:rPr lang="uk-UA" b="1" dirty="0" err="1"/>
              <a:t>компетентнісного</a:t>
            </a:r>
            <a:r>
              <a:rPr lang="uk-UA" b="1" dirty="0"/>
              <a:t> підходу у системі оцінювання навчальних досягнень учнів.</a:t>
            </a:r>
          </a:p>
          <a:p>
            <a:pPr>
              <a:defRPr/>
            </a:pPr>
            <a:endParaRPr lang="ru-RU" sz="800" b="1" dirty="0"/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uk-UA" b="1" dirty="0"/>
              <a:t>Визначення необхідності індивідуальної освітньої траєкторії для окремих учнів.</a:t>
            </a:r>
            <a:endParaRPr lang="ru-RU" b="1" dirty="0"/>
          </a:p>
          <a:p>
            <a:pPr>
              <a:defRPr/>
            </a:pPr>
            <a:endParaRPr lang="ru-RU" dirty="0"/>
          </a:p>
        </p:txBody>
      </p:sp>
      <p:pic>
        <p:nvPicPr>
          <p:cNvPr id="7" name="Picture 2" descr="C:\Users\User\Desktop\mmrb9wlq32we5py27tq3pz67jpx5a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9680" cy="124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1147</TotalTime>
  <Words>904</Words>
  <Application>Microsoft Office PowerPoint</Application>
  <PresentationFormat>Произвольный</PresentationFormat>
  <Paragraphs>179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Натуральные материалы</vt:lpstr>
      <vt:lpstr>Методична студія Система оцінювання – ресурс для розвитку особистості.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оцінювання здобувачів освіти</dc:title>
  <dc:creator>Пользователь</dc:creator>
  <cp:lastModifiedBy>User</cp:lastModifiedBy>
  <cp:revision>90</cp:revision>
  <dcterms:created xsi:type="dcterms:W3CDTF">2022-11-13T09:20:18Z</dcterms:created>
  <dcterms:modified xsi:type="dcterms:W3CDTF">2024-02-22T08:01:47Z</dcterms:modified>
</cp:coreProperties>
</file>